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abin Condensed SemiBold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News Cycle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binCondensedSemiBold-bold.fntdata"/><Relationship Id="rId27" Type="http://schemas.openxmlformats.org/officeDocument/2006/relationships/font" Target="fonts/CabinCondense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NewsCycl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ewsCycl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d207bf5c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d207bf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e2ef12f6e_0_4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e2ef12f6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Changed kaori to anna to avoid confusion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ad207bf5c_0_7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ad207bf5c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e2ef12f6e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e2ef12f6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ffa749e49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ffa749e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Prototype 2: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Facilitate 30min Mentor/Mentee Zoom call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Mentee = upcoming insurance transition, new grad (top)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Mentor = expert in insurance, has experience transitioning (bottom)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Match mentee with insurance based off of engagement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Without even prompting, started comparing insruacnes on comparecalifornia website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444E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ffa749e49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ffa749e4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navigated plans twice in companies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Noticed that mentee was quick to be honest (like to further test)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Mentee had different expectations for questions/topics covered, but was pleasantly surprised by how it went and trusted mentor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e41ee58eb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e41ee58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AQ: I would bold but in a different color like orange or something fun - not black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ad207bf5c_0_7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ad207bf5c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e2ef12f6e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e2ef12f6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ffa749e49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ffa749e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have basic description (YA, bay area, relatively healthy)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contributors to introduce themselves, stating why they chose their current plan, then which plan they would choose for participants and why (and optionally a comparison of that plan and contributor’s own current plan)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ffa749e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ffa749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contributor to trust was #2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e41ee58e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e41ee58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ffa749e49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ffa749e4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e2ef12f6e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e2ef12f6e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ffa749e49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ffa749e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In particular, health insurance education is a leading barrier to better healthcare education)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e2ef12f6e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e2ef12f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our process for this assignment, we came up with 3 POVs, 3 HMWs, and 3 experience prototypes…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ended up being that they all matched up one to one, so it makes sense to talk about them in this order (POV #1, HMW#1, EP#1, then </a:t>
            </a:r>
            <a:r>
              <a:rPr lang="en">
                <a:solidFill>
                  <a:schemeClr val="dk1"/>
                </a:solidFill>
              </a:rPr>
              <a:t>POV #2, HMW#1, … etc)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e2ef12f6e_0_4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e2ef12f6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ad207bf5c_0_7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ad207bf5c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e2ef12f6e_0_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e2ef12f6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e2ef12f6e_0_1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e2ef12f6e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e41ee58eb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e41ee58e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 to our next POV...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11016" t="18360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 rot="10800000">
            <a:off x="-569183" y="6672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 rot="10800000">
            <a:off x="-304800" y="861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7" name="Google Shape;107;p14"/>
            <p:cNvSpPr/>
            <p:nvPr/>
          </p:nvSpPr>
          <p:spPr>
            <a:xfrm>
              <a:off x="2415126" y="2459954"/>
              <a:ext cx="1233400" cy="1897678"/>
            </a:xfrm>
            <a:custGeom>
              <a:rect b="b" l="l" r="r" t="t"/>
              <a:pathLst>
                <a:path extrusionOk="0" h="1897678" w="123340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56676" y="2459954"/>
              <a:ext cx="1231643" cy="1897678"/>
            </a:xfrm>
            <a:custGeom>
              <a:rect b="b" l="l" r="r" t="t"/>
              <a:pathLst>
                <a:path extrusionOk="0" h="1897678" w="1231643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3660" t="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b="1" sz="7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3175" t="0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2931" t="0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4" name="Google Shape;54;p7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0" l="1587" r="1587" t="0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8"/>
          <p:cNvSpPr txBox="1"/>
          <p:nvPr>
            <p:ph idx="3" type="body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b="0" l="0" r="3660" t="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79" name="Google Shape;79;p9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1351" t="0"/>
          <a:stretch/>
        </p:blipFill>
        <p:spPr>
          <a:xfrm>
            <a:off x="5247875" y="1132750"/>
            <a:ext cx="3896126" cy="3505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28575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fmla="val 2700000" name="adj1"/>
              <a:gd fmla="val 18900274" name="adj2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 rot="10800000">
            <a:off x="-112168" y="4127525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855300" y="4362163"/>
            <a:ext cx="7433400" cy="2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145809" y="4337986"/>
            <a:ext cx="232524" cy="328270"/>
            <a:chOff x="7938657" y="1397104"/>
            <a:chExt cx="323850" cy="457200"/>
          </a:xfrm>
        </p:grpSpPr>
        <p:sp>
          <p:nvSpPr>
            <p:cNvPr id="91" name="Google Shape;91;p10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ctrTitle"/>
          </p:nvPr>
        </p:nvSpPr>
        <p:spPr>
          <a:xfrm>
            <a:off x="855300" y="1991825"/>
            <a:ext cx="4687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Healthcare and Insurance Education</a:t>
            </a:r>
            <a:endParaRPr sz="4800"/>
          </a:p>
        </p:txBody>
      </p:sp>
      <p:sp>
        <p:nvSpPr>
          <p:cNvPr id="115" name="Google Shape;115;p15"/>
          <p:cNvSpPr txBox="1"/>
          <p:nvPr/>
        </p:nvSpPr>
        <p:spPr>
          <a:xfrm>
            <a:off x="853875" y="3562000"/>
            <a:ext cx="62292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Larry the Porcupine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Sean, Melinda, Vrinda, Grace, and Ari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947800" y="313700"/>
            <a:ext cx="5379900" cy="11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We met…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Anna, a student who had to switch insurance when going to college and who will be switching again when she gets a job.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24"/>
          <p:cNvSpPr txBox="1"/>
          <p:nvPr>
            <p:ph idx="4294967295" type="body"/>
          </p:nvPr>
        </p:nvSpPr>
        <p:spPr>
          <a:xfrm>
            <a:off x="947800" y="1677625"/>
            <a:ext cx="47334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We were surprised that…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she is </a:t>
            </a:r>
            <a:r>
              <a:rPr b="1" lang="en" sz="1800"/>
              <a:t>scared</a:t>
            </a:r>
            <a:r>
              <a:rPr lang="en" sz="1800"/>
              <a:t> of getting a job because it would negatively impact the </a:t>
            </a:r>
            <a:r>
              <a:rPr b="1" lang="en" sz="1800"/>
              <a:t>standard of care</a:t>
            </a:r>
            <a:r>
              <a:rPr lang="en" sz="1800"/>
              <a:t> she is used to getting.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41" name="Google Shape;241;p24"/>
          <p:cNvSpPr txBox="1"/>
          <p:nvPr>
            <p:ph idx="4294967295" type="body"/>
          </p:nvPr>
        </p:nvSpPr>
        <p:spPr>
          <a:xfrm>
            <a:off x="947800" y="3386625"/>
            <a:ext cx="43647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It would be game changing if…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we could help her maintain the </a:t>
            </a:r>
            <a:r>
              <a:rPr b="1" lang="en" sz="1800"/>
              <a:t>same level of care </a:t>
            </a:r>
            <a:r>
              <a:rPr lang="en" sz="1800"/>
              <a:t>through her health insurance transition.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5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We… </a:t>
            </a:r>
            <a:endParaRPr/>
          </a:p>
        </p:txBody>
      </p:sp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855300" y="1353950"/>
            <a:ext cx="42786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Help Anna </a:t>
            </a:r>
            <a:r>
              <a:rPr b="1" lang="en" sz="2000"/>
              <a:t>maintain her level of healthcare</a:t>
            </a:r>
            <a:r>
              <a:rPr lang="en" sz="2000"/>
              <a:t> during a transition of health insurance and </a:t>
            </a:r>
            <a:r>
              <a:rPr b="1" lang="en" sz="2000"/>
              <a:t>inform</a:t>
            </a:r>
            <a:r>
              <a:rPr lang="en" sz="2000"/>
              <a:t> Anna of what is/isn't covered under a new insurance plan?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6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...Solution</a:t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855300" y="1353950"/>
            <a:ext cx="4278600" cy="10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</a:t>
            </a:r>
            <a:r>
              <a:rPr b="1" lang="en" sz="2000"/>
              <a:t>smart match mentorship</a:t>
            </a:r>
            <a:r>
              <a:rPr lang="en" sz="2000"/>
              <a:t> and education program: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6" name="Google Shape;256;p26"/>
          <p:cNvSpPr txBox="1"/>
          <p:nvPr/>
        </p:nvSpPr>
        <p:spPr>
          <a:xfrm>
            <a:off x="739450" y="2372275"/>
            <a:ext cx="1635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Healthcare 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experts</a:t>
            </a:r>
            <a:endParaRPr sz="2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475575" y="2372275"/>
            <a:ext cx="27567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P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eople who went through similar situations </a:t>
            </a:r>
            <a:endParaRPr sz="2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616175" y="2175175"/>
            <a:ext cx="1433700" cy="1344600"/>
          </a:xfrm>
          <a:prstGeom prst="ellipse">
            <a:avLst/>
          </a:prstGeom>
          <a:solidFill>
            <a:srgbClr val="00A4CA">
              <a:alpha val="1006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2374750" y="2054275"/>
            <a:ext cx="2857500" cy="1591200"/>
          </a:xfrm>
          <a:prstGeom prst="ellipse">
            <a:avLst/>
          </a:prstGeom>
          <a:solidFill>
            <a:srgbClr val="00A4CA">
              <a:alpha val="1006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1682975" y="3699175"/>
            <a:ext cx="1344600" cy="1344600"/>
          </a:xfrm>
          <a:prstGeom prst="ellipse">
            <a:avLst/>
          </a:prstGeom>
          <a:solidFill>
            <a:srgbClr val="00A4CA">
              <a:alpha val="1006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1946650" y="4107925"/>
            <a:ext cx="786300" cy="5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Mentee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26"/>
          <p:cNvSpPr/>
          <p:nvPr/>
        </p:nvSpPr>
        <p:spPr>
          <a:xfrm rot="-2122991">
            <a:off x="1597068" y="3324878"/>
            <a:ext cx="349198" cy="683574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A5C5CD"/>
          </a:solidFill>
          <a:ln cap="flat" cmpd="sng" w="19050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rot="2553712">
            <a:off x="2816393" y="3400976"/>
            <a:ext cx="349061" cy="683453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A5C5CD"/>
          </a:solidFill>
          <a:ln cap="flat" cmpd="sng" w="19050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2</a:t>
            </a:r>
            <a:endParaRPr/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0" l="0" r="44635" t="0"/>
          <a:stretch/>
        </p:blipFill>
        <p:spPr>
          <a:xfrm>
            <a:off x="5866975" y="1033962"/>
            <a:ext cx="2383221" cy="3075574"/>
          </a:xfrm>
          <a:prstGeom prst="rect">
            <a:avLst/>
          </a:prstGeom>
          <a:noFill/>
          <a:ln cap="flat" cmpd="sng" w="28575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27"/>
          <p:cNvPicPr preferRelativeResize="0"/>
          <p:nvPr/>
        </p:nvPicPr>
        <p:blipFill rotWithShape="1">
          <a:blip r:embed="rId3">
            <a:alphaModFix/>
          </a:blip>
          <a:srcRect b="0" l="76996" r="0" t="0"/>
          <a:stretch/>
        </p:blipFill>
        <p:spPr>
          <a:xfrm>
            <a:off x="7987283" y="1033962"/>
            <a:ext cx="990193" cy="3075574"/>
          </a:xfrm>
          <a:prstGeom prst="rect">
            <a:avLst/>
          </a:prstGeom>
          <a:noFill/>
          <a:ln cap="flat" cmpd="sng" w="28575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27"/>
          <p:cNvSpPr txBox="1"/>
          <p:nvPr>
            <p:ph idx="1" type="body"/>
          </p:nvPr>
        </p:nvSpPr>
        <p:spPr>
          <a:xfrm>
            <a:off x="491475" y="1505375"/>
            <a:ext cx="4529700" cy="15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Prototype: </a:t>
            </a:r>
            <a:r>
              <a:rPr lang="en" sz="2000"/>
              <a:t>Match mentor/expert and mentee to discuss an upcoming insurance transition over a 30 minute Zoom call with mentee follow-up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27"/>
          <p:cNvSpPr txBox="1"/>
          <p:nvPr/>
        </p:nvSpPr>
        <p:spPr>
          <a:xfrm>
            <a:off x="491475" y="3656200"/>
            <a:ext cx="4529700" cy="110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559725" y="3656200"/>
            <a:ext cx="4393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Mentor with experience transitioning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health insurance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and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new grad exploring health insurance options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2596549" y="3237032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C4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444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775" y="4600125"/>
            <a:ext cx="2339950" cy="4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75" y="0"/>
            <a:ext cx="4128225" cy="4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 txBox="1"/>
          <p:nvPr/>
        </p:nvSpPr>
        <p:spPr>
          <a:xfrm>
            <a:off x="1055400" y="1866175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5287850" y="1866150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4" name="Google Shape;284;p28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2</a:t>
            </a:r>
            <a:endParaRPr/>
          </a:p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5290600" y="2102825"/>
            <a:ext cx="33756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Results:</a:t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Introductions and sharing background helped establish credibility from the start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Although mentee trusted mentor, mentee had different expectations of how conversation would go (such as different questions in mind)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055400" y="1995000"/>
            <a:ext cx="33756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Assumption: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Young adults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would trust a mentor/expert they are matched with online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Confirmed: With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sufficient mentor credibility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, mentees trusted mentors during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1-on-1 calls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New assumption- Young adults are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willing to be vulnerable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to mentors they’re matched with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descr="Icon png images, Picture #2223555 icon png images" id="288" name="Google Shape;2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0" y="1344238"/>
            <a:ext cx="410274" cy="410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8"/>
          <p:cNvGrpSpPr/>
          <p:nvPr/>
        </p:nvGrpSpPr>
        <p:grpSpPr>
          <a:xfrm>
            <a:off x="2426400" y="1232575"/>
            <a:ext cx="633600" cy="633600"/>
            <a:chOff x="4273925" y="1522488"/>
            <a:chExt cx="633600" cy="633600"/>
          </a:xfrm>
        </p:grpSpPr>
        <p:pic>
          <p:nvPicPr>
            <p:cNvPr descr="Free Icon | Two pieces of a puzzle" id="290" name="Google Shape;29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73925" y="1522488"/>
              <a:ext cx="633600" cy="6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8"/>
            <p:cNvSpPr txBox="1"/>
            <p:nvPr/>
          </p:nvSpPr>
          <p:spPr>
            <a:xfrm>
              <a:off x="4345455" y="1634100"/>
              <a:ext cx="410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9"/>
          <p:cNvSpPr txBox="1"/>
          <p:nvPr>
            <p:ph idx="1" type="body"/>
          </p:nvPr>
        </p:nvSpPr>
        <p:spPr>
          <a:xfrm>
            <a:off x="947800" y="313700"/>
            <a:ext cx="5421000" cy="11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We met…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Irene, a recent grad who started a new job and had to navigate health insurance for the first time. </a:t>
            </a:r>
            <a:endParaRPr/>
          </a:p>
        </p:txBody>
      </p:sp>
      <p:sp>
        <p:nvSpPr>
          <p:cNvPr id="298" name="Google Shape;298;p29"/>
          <p:cNvSpPr txBox="1"/>
          <p:nvPr>
            <p:ph idx="2" type="body"/>
          </p:nvPr>
        </p:nvSpPr>
        <p:spPr>
          <a:xfrm>
            <a:off x="947800" y="1677625"/>
            <a:ext cx="47334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We were surprised that…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even though Irene reached out to her trusted network for info/advice, she </a:t>
            </a:r>
            <a:r>
              <a:rPr b="1" lang="en"/>
              <a:t>still</a:t>
            </a:r>
            <a:r>
              <a:rPr lang="en"/>
              <a:t> </a:t>
            </a:r>
            <a:r>
              <a:rPr b="1" lang="en"/>
              <a:t>isn't quite sure</a:t>
            </a:r>
            <a:r>
              <a:rPr lang="en"/>
              <a:t> how to use it and if she made the right choice.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9" name="Google Shape;299;p29"/>
          <p:cNvSpPr txBox="1"/>
          <p:nvPr>
            <p:ph idx="4294967295" type="body"/>
          </p:nvPr>
        </p:nvSpPr>
        <p:spPr>
          <a:xfrm>
            <a:off x="947800" y="3386625"/>
            <a:ext cx="4611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It would be game changing if…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we could help Irene </a:t>
            </a:r>
            <a:r>
              <a:rPr b="1" lang="en" sz="1800"/>
              <a:t>feel confident </a:t>
            </a:r>
            <a:r>
              <a:rPr lang="en" sz="1800"/>
              <a:t>that she is getting the most out of her insurance, and that it is the best option for her.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0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We… </a:t>
            </a:r>
            <a:endParaRPr/>
          </a:p>
        </p:txBody>
      </p:sp>
      <p:sp>
        <p:nvSpPr>
          <p:cNvPr id="306" name="Google Shape;306;p30"/>
          <p:cNvSpPr txBox="1"/>
          <p:nvPr>
            <p:ph idx="1" type="body"/>
          </p:nvPr>
        </p:nvSpPr>
        <p:spPr>
          <a:xfrm>
            <a:off x="855300" y="1353950"/>
            <a:ext cx="44787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Leverage </a:t>
            </a:r>
            <a:r>
              <a:rPr b="1" lang="en" sz="2000"/>
              <a:t>communal and expert knowledge</a:t>
            </a:r>
            <a:r>
              <a:rPr lang="en" sz="2000"/>
              <a:t> to teach Irene how to get the most out of her plan?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1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...Solution</a:t>
            </a:r>
            <a:endParaRPr/>
          </a:p>
        </p:txBody>
      </p:sp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855300" y="1353950"/>
            <a:ext cx="4478700" cy="12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</a:t>
            </a:r>
            <a:r>
              <a:rPr b="1" lang="en" sz="2000"/>
              <a:t>Reddit for healthcare insurance</a:t>
            </a:r>
            <a:r>
              <a:rPr lang="en" sz="2000"/>
              <a:t>: post your plan and get feedback/voting from the community.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4" name="Google Shape;314;p31"/>
          <p:cNvSpPr/>
          <p:nvPr/>
        </p:nvSpPr>
        <p:spPr>
          <a:xfrm>
            <a:off x="-182475" y="2764650"/>
            <a:ext cx="2223300" cy="22458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211975" y="3099525"/>
            <a:ext cx="1692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Organize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by 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insurance plan, location, demographic </a:t>
            </a:r>
            <a:endParaRPr sz="1200"/>
          </a:p>
        </p:txBody>
      </p:sp>
      <p:sp>
        <p:nvSpPr>
          <p:cNvPr id="316" name="Google Shape;316;p31"/>
          <p:cNvSpPr/>
          <p:nvPr/>
        </p:nvSpPr>
        <p:spPr>
          <a:xfrm>
            <a:off x="1646325" y="2155050"/>
            <a:ext cx="2324100" cy="23913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3475125" y="3221850"/>
            <a:ext cx="2223300" cy="22458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1924725" y="2545500"/>
            <a:ext cx="20412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iscussions of best places to get care and how to </a:t>
            </a:r>
            <a:r>
              <a:rPr b="1"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best use 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insurance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3894225" y="3554500"/>
            <a:ext cx="18021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oderators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&amp; </a:t>
            </a:r>
            <a:r>
              <a:rPr b="1"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community guidelines</a:t>
            </a: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for public forums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/>
        </p:nvSpPr>
        <p:spPr>
          <a:xfrm>
            <a:off x="491475" y="3656200"/>
            <a:ext cx="4529700" cy="110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574700" y="3237025"/>
            <a:ext cx="43695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3 young adult females working a tech job and contributors with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experience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navigating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health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insurance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for themselves and their families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3</a:t>
            </a:r>
            <a:endParaRPr/>
          </a:p>
        </p:txBody>
      </p:sp>
      <p:sp>
        <p:nvSpPr>
          <p:cNvPr id="327" name="Google Shape;327;p32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491475" y="1505375"/>
            <a:ext cx="4529700" cy="12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Prototype: </a:t>
            </a:r>
            <a:r>
              <a:rPr lang="en" sz="2200"/>
              <a:t>Experienced contributors give feedback on anonymized insurance plan via a shared Google Doc</a:t>
            </a:r>
            <a:endParaRPr sz="22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32"/>
          <p:cNvSpPr/>
          <p:nvPr/>
        </p:nvSpPr>
        <p:spPr>
          <a:xfrm>
            <a:off x="2596549" y="3237032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C4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444E"/>
              </a:solidFill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875" y="1285275"/>
            <a:ext cx="3225849" cy="2637075"/>
          </a:xfrm>
          <a:prstGeom prst="rect">
            <a:avLst/>
          </a:prstGeom>
          <a:noFill/>
          <a:ln cap="flat" cmpd="sng" w="28575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775" y="4600125"/>
            <a:ext cx="2339950" cy="4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75" y="0"/>
            <a:ext cx="4128225" cy="4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/>
        </p:nvSpPr>
        <p:spPr>
          <a:xfrm>
            <a:off x="1055400" y="1866175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5287850" y="1866150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39" name="Google Shape;339;p33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3</a:t>
            </a:r>
            <a:endParaRPr/>
          </a:p>
        </p:txBody>
      </p:sp>
      <p:sp>
        <p:nvSpPr>
          <p:cNvPr id="340" name="Google Shape;340;p33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3"/>
          <p:cNvSpPr txBox="1"/>
          <p:nvPr/>
        </p:nvSpPr>
        <p:spPr>
          <a:xfrm>
            <a:off x="5287850" y="1914100"/>
            <a:ext cx="33756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Results:</a:t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Participant found reading other people’s logic and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reasoning flow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helpful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Reading the commenters’ reasoning in choosing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their own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insurance plans contributed most to their trustworthiness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1055400" y="1866125"/>
            <a:ext cx="3375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Assumption: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People would be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comfortable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anonymously posting their insurance plan and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trust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other people's feedback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Confirmed: participant felt comfortable sharing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anonymized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insurance plan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descr="Icon png images, Picture #2223555 icon png images"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0" y="1344238"/>
            <a:ext cx="410274" cy="410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3"/>
          <p:cNvGrpSpPr/>
          <p:nvPr/>
        </p:nvGrpSpPr>
        <p:grpSpPr>
          <a:xfrm>
            <a:off x="2426400" y="1232575"/>
            <a:ext cx="633600" cy="633600"/>
            <a:chOff x="4273925" y="1522488"/>
            <a:chExt cx="633600" cy="633600"/>
          </a:xfrm>
        </p:grpSpPr>
        <p:pic>
          <p:nvPicPr>
            <p:cNvPr descr="Free Icon | Two pieces of a puzzle" id="345" name="Google Shape;34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73925" y="1522488"/>
              <a:ext cx="633600" cy="6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3"/>
            <p:cNvSpPr txBox="1"/>
            <p:nvPr/>
          </p:nvSpPr>
          <p:spPr>
            <a:xfrm>
              <a:off x="4345455" y="1634100"/>
              <a:ext cx="410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6"/>
          <p:cNvSpPr txBox="1"/>
          <p:nvPr>
            <p:ph idx="4294967295" type="title"/>
          </p:nvPr>
        </p:nvSpPr>
        <p:spPr>
          <a:xfrm>
            <a:off x="247875" y="2277950"/>
            <a:ext cx="2403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Team Larry!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850" y="661925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150" y="661925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50" y="661925"/>
            <a:ext cx="1616024" cy="16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9000" y="2798750"/>
            <a:ext cx="16160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7300" y="2798750"/>
            <a:ext cx="1616026" cy="16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idx="4294967295" type="body"/>
          </p:nvPr>
        </p:nvSpPr>
        <p:spPr>
          <a:xfrm>
            <a:off x="3849750" y="2277950"/>
            <a:ext cx="1306200" cy="4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Sean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idx="4294967295" type="body"/>
          </p:nvPr>
        </p:nvSpPr>
        <p:spPr>
          <a:xfrm>
            <a:off x="5698050" y="2277950"/>
            <a:ext cx="1306200" cy="4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Melinda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>
            <p:ph idx="4294967295" type="body"/>
          </p:nvPr>
        </p:nvSpPr>
        <p:spPr>
          <a:xfrm>
            <a:off x="7546375" y="2277950"/>
            <a:ext cx="1306200" cy="4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Vrinda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>
            <p:ph idx="4294967295" type="body"/>
          </p:nvPr>
        </p:nvSpPr>
        <p:spPr>
          <a:xfrm>
            <a:off x="6622213" y="4414775"/>
            <a:ext cx="1306200" cy="4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Ari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idx="4294967295" type="body"/>
          </p:nvPr>
        </p:nvSpPr>
        <p:spPr>
          <a:xfrm>
            <a:off x="4773900" y="4414775"/>
            <a:ext cx="1306200" cy="4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Grace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tHub - testing-library/angular-testing-library: 🦔 Simple and complete  Angular testing utilities that encourage good testing practices" id="132" name="Google Shape;132;p16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-15425" y="106500"/>
            <a:ext cx="1306200" cy="1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4"/>
          <p:cNvSpPr txBox="1"/>
          <p:nvPr>
            <p:ph idx="4294967295" type="title"/>
          </p:nvPr>
        </p:nvSpPr>
        <p:spPr>
          <a:xfrm>
            <a:off x="247875" y="2277950"/>
            <a:ext cx="2403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pic>
        <p:nvPicPr>
          <p:cNvPr descr="GitHub - testing-library/angular-testing-library: 🦔 Simple and complete  Angular testing utilities that encourage good testing practices" id="353" name="Google Shape;353;p3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152875" y="1219200"/>
            <a:ext cx="2997700" cy="299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354" name="Google Shape;354;p34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flipH="1">
            <a:off x="6449700" y="596650"/>
            <a:ext cx="1734300" cy="160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355" name="Google Shape;355;p34"/>
          <p:cNvPicPr preferRelativeResize="0"/>
          <p:nvPr/>
        </p:nvPicPr>
        <p:blipFill rotWithShape="1">
          <a:blip r:embed="rId3">
            <a:alphaModFix amt="65000"/>
          </a:blip>
          <a:srcRect b="0" l="0" r="62017" t="0"/>
          <a:stretch/>
        </p:blipFill>
        <p:spPr>
          <a:xfrm flipH="1">
            <a:off x="-47425" y="-118600"/>
            <a:ext cx="425400" cy="1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- testing-library/angular-testing-library: 🦔 Simple and complete  Angular testing utilities that encourage good testing practices" id="360" name="Google Shape;360;p35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146525" y="443800"/>
            <a:ext cx="2108250" cy="210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361" name="Google Shape;361;p3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flipH="1">
            <a:off x="5049750" y="-94575"/>
            <a:ext cx="1734300" cy="160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362" name="Google Shape;362;p3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713200" y="-399525"/>
            <a:ext cx="1203475" cy="120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testing-library/angular-testing-library: 🦔 Simple and complete  Angular testing utilities that encourage good testing practices"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650" y="-167750"/>
            <a:ext cx="4971400" cy="4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idx="4294967295" type="title"/>
          </p:nvPr>
        </p:nvSpPr>
        <p:spPr>
          <a:xfrm>
            <a:off x="247875" y="2277950"/>
            <a:ext cx="2403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Domain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3515250" y="2147900"/>
            <a:ext cx="51543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ews Cycle"/>
                <a:ea typeface="News Cycle"/>
                <a:cs typeface="News Cycle"/>
                <a:sym typeface="News Cycle"/>
              </a:rPr>
              <a:t>Young adults need </a:t>
            </a:r>
            <a:r>
              <a:rPr b="1" lang="en" sz="2200">
                <a:latin typeface="News Cycle"/>
                <a:ea typeface="News Cycle"/>
                <a:cs typeface="News Cycle"/>
                <a:sym typeface="News Cycle"/>
              </a:rPr>
              <a:t>higher quality</a:t>
            </a:r>
            <a:r>
              <a:rPr lang="en" sz="2200">
                <a:latin typeface="News Cycle"/>
                <a:ea typeface="News Cycle"/>
                <a:cs typeface="News Cycle"/>
                <a:sym typeface="News Cycle"/>
              </a:rPr>
              <a:t> and </a:t>
            </a:r>
            <a:r>
              <a:rPr b="1" lang="en" sz="2200">
                <a:latin typeface="News Cycle"/>
                <a:ea typeface="News Cycle"/>
                <a:cs typeface="News Cycle"/>
                <a:sym typeface="News Cycle"/>
              </a:rPr>
              <a:t>better access to healthcare and health insurance education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irection Diagram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6983" l="0" r="0" t="2091"/>
          <a:stretch/>
        </p:blipFill>
        <p:spPr>
          <a:xfrm>
            <a:off x="3365156" y="152400"/>
            <a:ext cx="2843734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8"/>
          <p:cNvGrpSpPr/>
          <p:nvPr/>
        </p:nvGrpSpPr>
        <p:grpSpPr>
          <a:xfrm>
            <a:off x="3293475" y="667100"/>
            <a:ext cx="845100" cy="873900"/>
            <a:chOff x="599575" y="1776475"/>
            <a:chExt cx="845100" cy="873900"/>
          </a:xfrm>
        </p:grpSpPr>
        <p:sp>
          <p:nvSpPr>
            <p:cNvPr id="147" name="Google Shape;147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b="1" sz="23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3293475" y="2114900"/>
            <a:ext cx="845100" cy="873900"/>
            <a:chOff x="599575" y="1776475"/>
            <a:chExt cx="845100" cy="873900"/>
          </a:xfrm>
        </p:grpSpPr>
        <p:sp>
          <p:nvSpPr>
            <p:cNvPr id="150" name="Google Shape;150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b="1" sz="23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3293475" y="3638900"/>
            <a:ext cx="845100" cy="873900"/>
            <a:chOff x="599575" y="1776475"/>
            <a:chExt cx="845100" cy="873900"/>
          </a:xfrm>
        </p:grpSpPr>
        <p:sp>
          <p:nvSpPr>
            <p:cNvPr id="153" name="Google Shape;153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b="1" sz="23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4436475" y="667100"/>
            <a:ext cx="845100" cy="873900"/>
            <a:chOff x="599575" y="1776475"/>
            <a:chExt cx="845100" cy="873900"/>
          </a:xfrm>
        </p:grpSpPr>
        <p:sp>
          <p:nvSpPr>
            <p:cNvPr id="156" name="Google Shape;156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b="1" sz="2300">
                <a:solidFill>
                  <a:schemeClr val="l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4436475" y="2114900"/>
            <a:ext cx="845100" cy="873900"/>
            <a:chOff x="599575" y="1776475"/>
            <a:chExt cx="845100" cy="873900"/>
          </a:xfrm>
        </p:grpSpPr>
        <p:sp>
          <p:nvSpPr>
            <p:cNvPr id="159" name="Google Shape;159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b="1" sz="2300">
                <a:solidFill>
                  <a:schemeClr val="l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4436475" y="3638900"/>
            <a:ext cx="845100" cy="873900"/>
            <a:chOff x="599575" y="1776475"/>
            <a:chExt cx="845100" cy="873900"/>
          </a:xfrm>
        </p:grpSpPr>
        <p:sp>
          <p:nvSpPr>
            <p:cNvPr id="162" name="Google Shape;162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b="1" sz="2300">
                <a:solidFill>
                  <a:schemeClr val="l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5579475" y="667100"/>
            <a:ext cx="845100" cy="873900"/>
            <a:chOff x="599575" y="1776475"/>
            <a:chExt cx="845100" cy="873900"/>
          </a:xfrm>
        </p:grpSpPr>
        <p:sp>
          <p:nvSpPr>
            <p:cNvPr id="165" name="Google Shape;165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b="1" sz="2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5579475" y="2114900"/>
            <a:ext cx="845100" cy="873900"/>
            <a:chOff x="599575" y="1776475"/>
            <a:chExt cx="845100" cy="873900"/>
          </a:xfrm>
        </p:grpSpPr>
        <p:sp>
          <p:nvSpPr>
            <p:cNvPr id="168" name="Google Shape;168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b="1" sz="2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5579475" y="3638900"/>
            <a:ext cx="845100" cy="873900"/>
            <a:chOff x="599575" y="1776475"/>
            <a:chExt cx="845100" cy="873900"/>
          </a:xfrm>
        </p:grpSpPr>
        <p:sp>
          <p:nvSpPr>
            <p:cNvPr id="171" name="Google Shape;171;p18"/>
            <p:cNvSpPr/>
            <p:nvPr/>
          </p:nvSpPr>
          <p:spPr>
            <a:xfrm>
              <a:off x="599575" y="1776475"/>
              <a:ext cx="845100" cy="87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861925" y="1955575"/>
              <a:ext cx="3492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b="1" sz="2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173" name="Google Shape;173;p18"/>
          <p:cNvSpPr/>
          <p:nvPr/>
        </p:nvSpPr>
        <p:spPr>
          <a:xfrm>
            <a:off x="3558375" y="1641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558375" y="3165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4701375" y="1641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5844375" y="1641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844375" y="3165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4701375" y="3165825"/>
            <a:ext cx="349200" cy="37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idx="4294967295" type="title"/>
          </p:nvPr>
        </p:nvSpPr>
        <p:spPr>
          <a:xfrm>
            <a:off x="324925" y="2277950"/>
            <a:ext cx="2403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947800" y="466100"/>
            <a:ext cx="5421000" cy="11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We met…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Kaori, a college student who has a few trusted doctors maintaining her healthcare.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>
            <p:ph idx="2" type="body"/>
          </p:nvPr>
        </p:nvSpPr>
        <p:spPr>
          <a:xfrm>
            <a:off x="947800" y="1906225"/>
            <a:ext cx="4733400" cy="108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We were surprised that…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she found herself </a:t>
            </a:r>
            <a:r>
              <a:rPr b="1" lang="en" sz="1800"/>
              <a:t>lucky</a:t>
            </a:r>
            <a:r>
              <a:rPr lang="en" sz="1800"/>
              <a:t> to find a good relationship with a doctor she chose based on </a:t>
            </a:r>
            <a:r>
              <a:rPr b="1" lang="en" sz="1800"/>
              <a:t>convenience</a:t>
            </a:r>
            <a:r>
              <a:rPr lang="en" sz="1800"/>
              <a:t>.</a:t>
            </a:r>
            <a:endParaRPr sz="1800"/>
          </a:p>
        </p:txBody>
      </p:sp>
      <p:sp>
        <p:nvSpPr>
          <p:cNvPr id="187" name="Google Shape;187;p19"/>
          <p:cNvSpPr txBox="1"/>
          <p:nvPr>
            <p:ph idx="3" type="body"/>
          </p:nvPr>
        </p:nvSpPr>
        <p:spPr>
          <a:xfrm>
            <a:off x="947800" y="3386625"/>
            <a:ext cx="4611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It would be game changing if…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we could help take the luck element out of establishing a </a:t>
            </a:r>
            <a:r>
              <a:rPr b="1" lang="en" sz="1800"/>
              <a:t>trusting</a:t>
            </a:r>
            <a:r>
              <a:rPr lang="en" sz="1800"/>
              <a:t> patient/doctor relationship.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We… 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855300" y="1353950"/>
            <a:ext cx="4699500" cy="3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Take advantage of Kaori's </a:t>
            </a:r>
            <a:r>
              <a:rPr b="1" lang="en" sz="2000"/>
              <a:t>trusted and extended network</a:t>
            </a:r>
            <a:r>
              <a:rPr lang="en" sz="2000"/>
              <a:t> to </a:t>
            </a:r>
            <a:r>
              <a:rPr b="1" lang="en" sz="2000"/>
              <a:t>recommend doctors</a:t>
            </a:r>
            <a:r>
              <a:rPr lang="en" sz="2000"/>
              <a:t> that are more likely to be compatible with her?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4CA">
            <a:alpha val="10060"/>
          </a:srgbClr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...Solution </a:t>
            </a:r>
            <a:endParaRPr/>
          </a:p>
        </p:txBody>
      </p:sp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22325" y="2231250"/>
            <a:ext cx="2389200" cy="23790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504600" y="2585975"/>
            <a:ext cx="18600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Submit </a:t>
            </a:r>
            <a:r>
              <a:rPr b="1"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reviews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/debriefs after each doctor visit.</a:t>
            </a:r>
            <a:endParaRPr sz="2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879575" y="1058175"/>
            <a:ext cx="2562900" cy="25218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3475125" y="2612250"/>
            <a:ext cx="2499900" cy="2521800"/>
          </a:xfrm>
          <a:prstGeom prst="ellipse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2048350" y="1479750"/>
            <a:ext cx="23892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Connect with </a:t>
            </a:r>
            <a:r>
              <a:rPr b="1"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network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of similar people, and </a:t>
            </a:r>
            <a:r>
              <a:rPr b="1"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see which doctors they liked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.</a:t>
            </a:r>
            <a:endParaRPr sz="2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894225" y="2944900"/>
            <a:ext cx="18021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Automatically filter out doctors that </a:t>
            </a:r>
            <a:r>
              <a:rPr b="1"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aren't supported</a:t>
            </a:r>
            <a:r>
              <a:rPr lang="en" sz="2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by her insurance.</a:t>
            </a:r>
            <a:endParaRPr sz="2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1</a:t>
            </a:r>
            <a:endParaRPr/>
          </a:p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3551" l="1777" r="0" t="211"/>
          <a:stretch/>
        </p:blipFill>
        <p:spPr>
          <a:xfrm>
            <a:off x="6121175" y="999425"/>
            <a:ext cx="2763000" cy="3317700"/>
          </a:xfrm>
          <a:prstGeom prst="rect">
            <a:avLst/>
          </a:prstGeom>
          <a:noFill/>
          <a:ln cap="flat" cmpd="sng" w="28575">
            <a:solidFill>
              <a:srgbClr val="A5C5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491475" y="1505375"/>
            <a:ext cx="4529700" cy="13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Prototype:</a:t>
            </a:r>
            <a:r>
              <a:rPr b="1" lang="en" sz="2000"/>
              <a:t> </a:t>
            </a:r>
            <a:r>
              <a:rPr lang="en" sz="2000"/>
              <a:t>Doctor recommendations sent in via Google forms pooled from trusted network and Nextdoor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22"/>
          <p:cNvSpPr txBox="1"/>
          <p:nvPr/>
        </p:nvSpPr>
        <p:spPr>
          <a:xfrm>
            <a:off x="491475" y="3656200"/>
            <a:ext cx="4529700" cy="110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861075" y="3732400"/>
            <a:ext cx="37905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2 young adult females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looking for a doctor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in the Bay Area and friends and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local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Nextdoor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users who submitted recommendations 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2596549" y="3237032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C4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444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775" y="4600125"/>
            <a:ext cx="2339950" cy="4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75" y="0"/>
            <a:ext cx="4128225" cy="4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1055400" y="1866175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5287850" y="1866150"/>
            <a:ext cx="3375600" cy="301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1</a:t>
            </a:r>
            <a:endParaRPr/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5287850" y="1963925"/>
            <a:ext cx="33756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Results:</a:t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Would like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verified information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on doctor’s practices as well as their bios.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Received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conflicting feedback for information preference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○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recommendations presented as a quick read (highlights) vs detailed testimony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055400" y="1866125"/>
            <a:ext cx="3375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Assumption: 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People would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trust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recommendations from others in their network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without knowing them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/meeting them.</a:t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Confirmed: P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articipants trusted results after </a:t>
            </a:r>
            <a:r>
              <a:rPr b="1"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knowing the source</a:t>
            </a:r>
            <a:r>
              <a:rPr lang="en" sz="1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and recommenders’ demographics.</a:t>
            </a:r>
            <a:endParaRPr b="1"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descr="Icon png images, Picture #2223555 icon png images"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0" y="1344238"/>
            <a:ext cx="410274" cy="410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3"/>
          <p:cNvGrpSpPr/>
          <p:nvPr/>
        </p:nvGrpSpPr>
        <p:grpSpPr>
          <a:xfrm>
            <a:off x="2426400" y="1232575"/>
            <a:ext cx="633600" cy="633600"/>
            <a:chOff x="4273925" y="1522488"/>
            <a:chExt cx="633600" cy="633600"/>
          </a:xfrm>
        </p:grpSpPr>
        <p:pic>
          <p:nvPicPr>
            <p:cNvPr descr="Free Icon | Two pieces of a puzzle" id="232" name="Google Shape;23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73925" y="1522488"/>
              <a:ext cx="633600" cy="6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3"/>
            <p:cNvSpPr txBox="1"/>
            <p:nvPr/>
          </p:nvSpPr>
          <p:spPr>
            <a:xfrm>
              <a:off x="4345455" y="1634100"/>
              <a:ext cx="410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